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  <p:sldMasterId id="2147483701" r:id="rId5"/>
  </p:sldMasterIdLst>
  <p:notesMasterIdLst>
    <p:notesMasterId r:id="rId42"/>
  </p:notesMasterIdLst>
  <p:handoutMasterIdLst>
    <p:handoutMasterId r:id="rId43"/>
  </p:handoutMasterIdLst>
  <p:sldIdLst>
    <p:sldId id="287" r:id="rId6"/>
    <p:sldId id="271" r:id="rId7"/>
    <p:sldId id="316" r:id="rId8"/>
    <p:sldId id="368" r:id="rId9"/>
    <p:sldId id="323" r:id="rId10"/>
    <p:sldId id="312" r:id="rId11"/>
    <p:sldId id="298" r:id="rId12"/>
    <p:sldId id="299" r:id="rId13"/>
    <p:sldId id="338" r:id="rId14"/>
    <p:sldId id="369" r:id="rId15"/>
    <p:sldId id="349" r:id="rId16"/>
    <p:sldId id="321" r:id="rId17"/>
    <p:sldId id="350" r:id="rId18"/>
    <p:sldId id="370" r:id="rId19"/>
    <p:sldId id="367" r:id="rId20"/>
    <p:sldId id="340" r:id="rId21"/>
    <p:sldId id="339" r:id="rId22"/>
    <p:sldId id="346" r:id="rId23"/>
    <p:sldId id="341" r:id="rId24"/>
    <p:sldId id="372" r:id="rId25"/>
    <p:sldId id="351" r:id="rId26"/>
    <p:sldId id="352" r:id="rId27"/>
    <p:sldId id="353" r:id="rId28"/>
    <p:sldId id="355" r:id="rId29"/>
    <p:sldId id="356" r:id="rId30"/>
    <p:sldId id="373" r:id="rId31"/>
    <p:sldId id="357" r:id="rId32"/>
    <p:sldId id="359" r:id="rId33"/>
    <p:sldId id="361" r:id="rId34"/>
    <p:sldId id="362" r:id="rId35"/>
    <p:sldId id="363" r:id="rId36"/>
    <p:sldId id="364" r:id="rId37"/>
    <p:sldId id="374" r:id="rId38"/>
    <p:sldId id="376" r:id="rId39"/>
    <p:sldId id="371" r:id="rId40"/>
    <p:sldId id="375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47C10-D619-41FE-B9A4-ADD20A593058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6E6EA-AF07-4C61-914C-4374C8336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03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FF768-5BFB-4D9A-919D-4E559582F90D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8B9D4-EB61-49CB-BFD1-96A585314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758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8B9D4-EB61-49CB-BFD1-96A585314A7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54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5528B-E3D6-467B-ABE5-9633AEB79C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A1374-4BC2-411E-A17C-5C0FF1C5FB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28669-2501-4A2D-A99D-10013DA621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1D49AD6-532C-481F-B70E-EFB32708F5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CB1112D-1F2D-4204-A252-45A63C7FAF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60E5BA0-A51B-4972-974F-E95476A71D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A61F948-BC39-456A-B0CF-73C4F8DB16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C3903C-9F6B-4A71-80BE-A16A6ACA5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375E2-6F09-48B7-8C01-B8222DAFFE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376FC-0ACE-4B96-AD5D-29AED40705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65D24-A65B-4BEF-98C6-0ACFDBC6A4B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7A95A-E8D2-49C3-AFB9-D888E91DD3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BD450-4550-4515-AB7E-F78D3F52BF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427CD-F910-4B75-A2BF-77444CDE092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A8F2B-8CB8-43AD-A81B-C67EA7E50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C4BB5-2070-40F6-A3B6-B0937B990D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46163-0945-4A92-81F4-A633C2E1F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C9FFA-8FAB-4F8B-9103-FF63D4E563B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C7CC0-8310-406F-A3D6-FD1D8B056A9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71C1C-CE5E-44DE-A4E5-A60BE50D9C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4AB82-F8CA-4B94-ACB0-76F684A25BF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DBD88-115F-436B-979F-FD14631EEF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585EF-7BB7-4E86-BFF8-C09393F8E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91D10-84F3-48AE-AC15-C8CF055BB1C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CA52D-54EE-4F87-8068-FEFAB5AA5E8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1B2A1-5786-421A-A4C7-E715D15659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2193A-9044-42E4-AD06-3D3191B0119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98B7D-1322-40FE-8EC2-B16CF8B3A2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31A4C-562E-4A32-8F2A-653F1FE76A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4C4D3-DDC1-4D04-BC97-23ACDAA7991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F2BA2-EACA-4730-A3A3-9ED5B5EB49F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F49D8-AB95-48AA-8B8F-CE5995D9C47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F2130-3462-4DBF-B262-682051D2DB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2FAAD-5613-403D-ADB3-D94FD640A7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C530A-7DAB-4BD3-AF54-A76B688882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5435E-F3DB-40B1-9335-368CC45482A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7316C-608A-4239-86D0-34BCA5BE7A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E8653-C293-4B9B-923A-4D38B064C43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C5FCA-3550-4457-9FE8-EAEA6B80F9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F7278-B58A-43EB-BDE0-F32158F3D6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9C116-8BF0-4E19-9EDC-098F58271C2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681A6-2A74-42AF-9435-7700F6EFEC6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9F558-7728-4F11-A3DF-A49ADEB2C26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79FB566-8A69-4494-9378-25764CF3E6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DC869-4BE5-44BF-832C-729D97F949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21507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08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09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10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11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12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13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14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15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16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17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18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19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20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21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22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23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24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25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26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27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28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29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30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31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32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33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34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35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36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37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38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39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40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1541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1542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1543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44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45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A261F24-0E1D-4057-8A23-3855318A93FB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32552-9168-4D9C-8946-80E1D4DC501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255CB-C41E-4316-9948-209BB3AE919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F64FB-1E99-461B-AD36-12447340DF4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CCA9F-58A6-482E-8295-3A188168C13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F6F42-A624-443F-BA4D-7ED28DB039D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6A156-435E-4727-8509-EC038AD23AF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AA0C1-44AC-4BE7-9AA7-985363F3636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707AF-18FB-4BBD-83B7-12A01D41211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DD286-B720-476F-8095-3A98974E987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1CD7D-EBD7-4822-B049-230BA76051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F8BCD-E8B9-4FFC-81C3-E061CA319F8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CE342A-2641-4B72-81F6-08A57929D6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E0A84-BE02-4DE9-8338-87694A7CF3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BD2C9-B7D8-4C1E-9675-97122B0C3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E67B8-BED1-4B43-A235-979D8309539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535B100E-722A-4847-BD12-CB3EDC48F4A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F069956-C604-48E3-89A0-CE893A4067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7B27C0A-0FF8-4DE7-ABE3-BAE2478049B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20483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84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85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86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87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88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89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90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91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92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93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94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95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96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97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98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99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00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01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02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03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04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05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06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07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08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09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10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11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12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13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14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15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16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517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8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9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0520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052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233DC2AB-74FB-4BDA-AB1F-04F09FB9DBE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3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War and it’s Legacy</a:t>
            </a: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8920" name="AutoShape 8" descr="bike-shandon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Bombing Raids of German Cities</a:t>
            </a:r>
          </a:p>
          <a:p>
            <a:pPr lvl="1"/>
            <a:r>
              <a:rPr lang="en-US" dirty="0" smtClean="0"/>
              <a:t>In Cooperation w/British</a:t>
            </a:r>
          </a:p>
          <a:p>
            <a:r>
              <a:rPr lang="en-US" dirty="0" smtClean="0"/>
              <a:t>Soviets turn tide on Germans- Fend off Germans at Battle of Stalingrad</a:t>
            </a:r>
          </a:p>
          <a:p>
            <a:r>
              <a:rPr lang="en-US" dirty="0" smtClean="0"/>
              <a:t>Allies begin Assault on Italy thru Sicily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606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Franklin D. Roosevelt, Stalin, and Churchill in Teheran, Iran, 11/29/1943"/>
          <p:cNvPicPr>
            <a:picLocks noChangeAspect="1" noChangeArrowheads="1"/>
          </p:cNvPicPr>
          <p:nvPr/>
        </p:nvPicPr>
        <p:blipFill>
          <a:blip r:embed="rId2" cstate="print">
            <a:lum bright="-24000"/>
          </a:blip>
          <a:srcRect/>
          <a:stretch>
            <a:fillRect/>
          </a:stretch>
        </p:blipFill>
        <p:spPr bwMode="auto">
          <a:xfrm>
            <a:off x="0" y="-366713"/>
            <a:ext cx="9144000" cy="7224713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  <a:latin typeface="Elephant" pitchFamily="18" charset="0"/>
              </a:rPr>
              <a:t>Tehran, Iran</a:t>
            </a:r>
          </a:p>
        </p:txBody>
      </p:sp>
      <p:pic>
        <p:nvPicPr>
          <p:cNvPr id="9223" name="Picture 7" descr="map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00400"/>
            <a:ext cx="4572000" cy="365760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chemeClr val="bg1"/>
                </a:solidFill>
                <a:latin typeface="Georgia" pitchFamily="18" charset="0"/>
              </a:rPr>
              <a:t>1943</a:t>
            </a:r>
          </a:p>
          <a:p>
            <a:pPr lvl="1"/>
            <a:r>
              <a:rPr lang="en-US" b="1">
                <a:solidFill>
                  <a:schemeClr val="bg1"/>
                </a:solidFill>
                <a:latin typeface="Georgia" pitchFamily="18" charset="0"/>
              </a:rPr>
              <a:t>Stalin urges Roosevelt and Churchill to open a Western front.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0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0"/>
            <a:ext cx="10058400" cy="6980238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latin typeface="Elephant" pitchFamily="18" charset="0"/>
              </a:rPr>
              <a:t>Allied Cooperation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latin typeface="Georgia" pitchFamily="18" charset="0"/>
              </a:rPr>
              <a:t>UNCONDITIONAL SURRENDER!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italy_invasion_19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>
          <a:xfrm>
            <a:off x="2336800" y="0"/>
            <a:ext cx="6807200" cy="8153400"/>
          </a:xfrm>
          <a:noFill/>
          <a:ln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4419600" cy="1219200"/>
          </a:xfrm>
        </p:spPr>
        <p:txBody>
          <a:bodyPr/>
          <a:lstStyle/>
          <a:p>
            <a:r>
              <a:rPr lang="en-US" sz="3400">
                <a:latin typeface="Elephant" pitchFamily="18" charset="0"/>
              </a:rPr>
              <a:t>Fascist Rule Crumbled in Italy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24000"/>
            <a:ext cx="4953000" cy="4114800"/>
          </a:xfrm>
        </p:spPr>
        <p:txBody>
          <a:bodyPr/>
          <a:lstStyle/>
          <a:p>
            <a:r>
              <a:rPr lang="en-US" sz="2400" b="1">
                <a:latin typeface="Georgia" pitchFamily="18" charset="0"/>
              </a:rPr>
              <a:t>Allied forces invade from N. Africa through Italy</a:t>
            </a:r>
          </a:p>
          <a:p>
            <a:r>
              <a:rPr lang="en-US" sz="2400" b="1">
                <a:latin typeface="Georgia" pitchFamily="18" charset="0"/>
              </a:rPr>
              <a:t>Mussolini is forced to resign because Italy failed in stopping the invasion</a:t>
            </a:r>
          </a:p>
          <a:p>
            <a:r>
              <a:rPr lang="en-US" sz="2400" b="1">
                <a:latin typeface="Georgia" pitchFamily="18" charset="0"/>
              </a:rPr>
              <a:t>New premier renounced pact with Hitler</a:t>
            </a:r>
          </a:p>
          <a:p>
            <a:r>
              <a:rPr lang="en-US" sz="2400" b="1">
                <a:latin typeface="Georgia" pitchFamily="18" charset="0"/>
              </a:rPr>
              <a:t>Hitler then invades Italy to fight Allied forces</a:t>
            </a:r>
          </a:p>
        </p:txBody>
      </p:sp>
      <p:pic>
        <p:nvPicPr>
          <p:cNvPr id="10245" name="Picture 5" descr="mussolini's death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477000" y="4721225"/>
            <a:ext cx="2209800" cy="2136775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7722602"/>
              </p:ext>
            </p:extLst>
          </p:nvPr>
        </p:nvGraphicFramePr>
        <p:xfrm>
          <a:off x="685800" y="274638"/>
          <a:ext cx="8229600" cy="6430960"/>
        </p:xfrm>
        <a:graphic>
          <a:graphicData uri="http://schemas.openxmlformats.org/drawingml/2006/table">
            <a:tbl>
              <a:tblPr/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899960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effectLst/>
                      </a:endParaRP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1D1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Army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1D1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Navy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1D1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Marines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1D1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Coast Guard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1D1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Total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1D1D"/>
                    </a:solidFill>
                  </a:tcPr>
                </a:tc>
              </a:tr>
              <a:tr h="5156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1939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189,839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125,202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19,432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effectLst/>
                      </a:endParaRP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334,473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  <a:tr h="515600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1940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269,023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160,997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28,345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effectLst/>
                      </a:endParaRP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458,365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  <a:tr h="899960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1941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1,462,315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284,427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54,359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effectLst/>
                      </a:endParaRP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1,801,101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  <a:tr h="899960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1942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3,075,608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640,570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142,613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56,716*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3,915,507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  <a:tr h="899960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1943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6,994,472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1,741,750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308,523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151,167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9,195,912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  <a:tr h="899960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1944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7,994,750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2,981,365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475,604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171,749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11,623,468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  <a:tr h="899960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1945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8,267,958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3,380,817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474,680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85,783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12,209,238</a:t>
                      </a:r>
                    </a:p>
                  </a:txBody>
                  <a:tcPr marL="46833" marR="46833" marT="46833" marB="46833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5800" y="575402"/>
            <a:ext cx="8458200" cy="541472"/>
          </a:xfrm>
          <a:prstGeom prst="rect">
            <a:avLst/>
          </a:prstGeom>
          <a:solidFill>
            <a:srgbClr val="E8E3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696" tIns="71415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1D1D1D"/>
                </a:solidFill>
                <a:effectLst/>
                <a:latin typeface="Helvetica" panose="020B0604020202020204" pitchFamily="34" charset="0"/>
              </a:rPr>
              <a:t>US Military Personnel (1939-1945)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	</a:t>
            </a:r>
            <a:r>
              <a:rPr lang="en-US" altLang="en-US" sz="1050" dirty="0"/>
              <a:t> </a:t>
            </a:r>
            <a:r>
              <a:rPr lang="en-US" altLang="en-US" sz="1050" dirty="0" smtClean="0"/>
              <a:t>          	 army	   navy		marines	  coast guard	         	total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194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6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Race- Segregation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2"/>
            <a:r>
              <a:rPr lang="en-US" dirty="0" smtClean="0">
                <a:solidFill>
                  <a:schemeClr val="tx1"/>
                </a:solidFill>
                <a:latin typeface="+mn-lt"/>
              </a:rPr>
              <a:t>African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American training – Tuskegee Pilots. 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  <a:latin typeface="+mn-lt"/>
              </a:rPr>
              <a:t>“Everything was negro except height and weight.”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  <a:latin typeface="+mn-lt"/>
              </a:rPr>
              <a:t>Strictly segregated army. 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  <a:latin typeface="+mn-lt"/>
              </a:rPr>
              <a:t>Northern Blacks had never experienced anything like this before.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+mn-lt"/>
              </a:rPr>
              <a:t>Protest forces changes.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  <a:latin typeface="+mn-lt"/>
              </a:rPr>
              <a:t>Tuskegee – army pilots 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  <a:latin typeface="+mn-lt"/>
              </a:rPr>
              <a:t>USS mason an entire ship staffed by blacks except the man in charge. 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  <a:latin typeface="+mn-lt"/>
              </a:rPr>
              <a:t>John Gray – went to Camp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Lejune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+mn-lt"/>
              </a:rPr>
              <a:t>ALWAYS REFERRED TO BLACK TROOPS AS “YOU PEOPLE.”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Internment Camps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600" b="1"/>
              <a:t>Amache (Granada), CO</a:t>
            </a:r>
            <a:r>
              <a:rPr lang="en-US" sz="1600"/>
              <a:t/>
            </a:r>
            <a:br>
              <a:rPr lang="en-US" sz="1600"/>
            </a:br>
            <a:r>
              <a:rPr lang="en-US" sz="1600"/>
              <a:t>Opened: August 24, 1942.</a:t>
            </a:r>
            <a:br>
              <a:rPr lang="en-US" sz="1600"/>
            </a:br>
            <a:r>
              <a:rPr lang="en-US" sz="1600"/>
              <a:t>Closed: October 15, 1945.</a:t>
            </a:r>
            <a:br>
              <a:rPr lang="en-US" sz="1600"/>
            </a:br>
            <a:r>
              <a:rPr lang="en-US" sz="1600"/>
              <a:t>Peak population: 7,318. </a:t>
            </a:r>
            <a:endParaRPr lang="en-US" sz="1600" b="1"/>
          </a:p>
          <a:p>
            <a:pPr>
              <a:lnSpc>
                <a:spcPct val="80000"/>
              </a:lnSpc>
            </a:pPr>
            <a:r>
              <a:rPr lang="en-US" sz="1600" b="1"/>
              <a:t>Gila River, AZ</a:t>
            </a:r>
            <a:r>
              <a:rPr lang="en-US" sz="1600"/>
              <a:t/>
            </a:r>
            <a:br>
              <a:rPr lang="en-US" sz="1600"/>
            </a:br>
            <a:r>
              <a:rPr lang="en-US" sz="1600"/>
              <a:t>Opened July 20, 1942. Closed November 10, 1945.</a:t>
            </a:r>
            <a:br>
              <a:rPr lang="en-US" sz="1600"/>
            </a:br>
            <a:r>
              <a:rPr lang="en-US" sz="1600"/>
              <a:t>Peak Population 13,348. </a:t>
            </a:r>
            <a:endParaRPr lang="en-US" sz="1600" b="1"/>
          </a:p>
          <a:p>
            <a:pPr>
              <a:lnSpc>
                <a:spcPct val="80000"/>
              </a:lnSpc>
            </a:pPr>
            <a:r>
              <a:rPr lang="en-US" sz="1600" b="1"/>
              <a:t>Heart Mountain, WY</a:t>
            </a:r>
            <a:r>
              <a:rPr lang="en-US" sz="1600"/>
              <a:t/>
            </a:r>
            <a:br>
              <a:rPr lang="en-US" sz="1600"/>
            </a:br>
            <a:r>
              <a:rPr lang="en-US" sz="1600"/>
              <a:t>Opened August 12, 1942.Closed November 10, 1945.</a:t>
            </a:r>
            <a:br>
              <a:rPr lang="en-US" sz="1600"/>
            </a:br>
            <a:r>
              <a:rPr lang="en-US" sz="1600"/>
              <a:t>Peak population 10,767.</a:t>
            </a:r>
            <a:endParaRPr lang="en-US" sz="1600" b="1"/>
          </a:p>
          <a:p>
            <a:pPr>
              <a:lnSpc>
                <a:spcPct val="80000"/>
              </a:lnSpc>
            </a:pPr>
            <a:r>
              <a:rPr lang="en-US" sz="1600" b="1"/>
              <a:t>Jerome, AR</a:t>
            </a:r>
            <a:r>
              <a:rPr lang="en-US" sz="1600"/>
              <a:t/>
            </a:r>
            <a:br>
              <a:rPr lang="en-US" sz="1600"/>
            </a:br>
            <a:r>
              <a:rPr lang="en-US" sz="1600"/>
              <a:t>Opened October 6, 1942.Closed June 30, 1944.</a:t>
            </a:r>
            <a:br>
              <a:rPr lang="en-US" sz="1600"/>
            </a:br>
            <a:r>
              <a:rPr lang="en-US" sz="1600"/>
              <a:t>Peak population 8,497. </a:t>
            </a:r>
            <a:endParaRPr lang="en-US" sz="1600" b="1"/>
          </a:p>
          <a:p>
            <a:pPr>
              <a:lnSpc>
                <a:spcPct val="80000"/>
              </a:lnSpc>
            </a:pPr>
            <a:r>
              <a:rPr lang="en-US" sz="1600" b="1"/>
              <a:t>Manzanar, CA</a:t>
            </a:r>
            <a:r>
              <a:rPr lang="en-US" sz="1600"/>
              <a:t/>
            </a:r>
            <a:br>
              <a:rPr lang="en-US" sz="1600"/>
            </a:br>
            <a:r>
              <a:rPr lang="en-US" sz="1600"/>
              <a:t>Opened March 21, 1942.Closed November 21, 1945.</a:t>
            </a:r>
            <a:br>
              <a:rPr lang="en-US" sz="1600"/>
            </a:br>
            <a:r>
              <a:rPr lang="en-US" sz="1600"/>
              <a:t>Peak population 10,046.</a:t>
            </a:r>
            <a:endParaRPr lang="en-US" sz="1600" b="1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600" b="1"/>
              <a:t>Minidoka, ID</a:t>
            </a:r>
            <a:r>
              <a:rPr lang="en-US" sz="1600"/>
              <a:t/>
            </a:r>
            <a:br>
              <a:rPr lang="en-US" sz="1600"/>
            </a:br>
            <a:r>
              <a:rPr lang="en-US" sz="1600"/>
              <a:t>Opened August 10, 1942. Closed October 28, 1945.</a:t>
            </a:r>
            <a:br>
              <a:rPr lang="en-US" sz="1600"/>
            </a:br>
            <a:r>
              <a:rPr lang="en-US" sz="1600"/>
              <a:t>Peak population 9,397. </a:t>
            </a:r>
            <a:endParaRPr lang="en-US" sz="1600" b="1"/>
          </a:p>
          <a:p>
            <a:pPr>
              <a:lnSpc>
                <a:spcPct val="80000"/>
              </a:lnSpc>
            </a:pPr>
            <a:r>
              <a:rPr lang="en-US" sz="1600" b="1"/>
              <a:t>Poston (Colorado River), AZ</a:t>
            </a:r>
            <a:r>
              <a:rPr lang="en-US" sz="1600"/>
              <a:t/>
            </a:r>
            <a:br>
              <a:rPr lang="en-US" sz="1600"/>
            </a:br>
            <a:r>
              <a:rPr lang="en-US" sz="1600"/>
              <a:t>Opened May 8, 1942. Closed November 28, 1945.</a:t>
            </a:r>
            <a:br>
              <a:rPr lang="en-US" sz="1600"/>
            </a:br>
            <a:r>
              <a:rPr lang="en-US" sz="1600"/>
              <a:t>Peak population 17,814. </a:t>
            </a:r>
            <a:endParaRPr lang="en-US" sz="1600" b="1"/>
          </a:p>
          <a:p>
            <a:pPr>
              <a:lnSpc>
                <a:spcPct val="80000"/>
              </a:lnSpc>
            </a:pPr>
            <a:r>
              <a:rPr lang="en-US" sz="1600" b="1"/>
              <a:t>Rohwer, AR</a:t>
            </a:r>
            <a:r>
              <a:rPr lang="en-US" sz="1600"/>
              <a:t/>
            </a:r>
            <a:br>
              <a:rPr lang="en-US" sz="1600"/>
            </a:br>
            <a:r>
              <a:rPr lang="en-US" sz="1600"/>
              <a:t>Opened September 18, 1942. Closed November 30, 1945.</a:t>
            </a:r>
            <a:br>
              <a:rPr lang="en-US" sz="1600"/>
            </a:br>
            <a:r>
              <a:rPr lang="en-US" sz="1600"/>
              <a:t>Peak population 8,475.</a:t>
            </a:r>
            <a:endParaRPr lang="en-US" sz="1600" b="1"/>
          </a:p>
          <a:p>
            <a:pPr>
              <a:lnSpc>
                <a:spcPct val="80000"/>
              </a:lnSpc>
            </a:pPr>
            <a:r>
              <a:rPr lang="en-US" sz="1600" b="1"/>
              <a:t>Topaz (Central Utah), UT</a:t>
            </a:r>
            <a:r>
              <a:rPr lang="en-US" sz="1600"/>
              <a:t/>
            </a:r>
            <a:br>
              <a:rPr lang="en-US" sz="1600"/>
            </a:br>
            <a:r>
              <a:rPr lang="en-US" sz="1600"/>
              <a:t>Opened September 11, 1942. Closed October 31, 1945.</a:t>
            </a:r>
            <a:br>
              <a:rPr lang="en-US" sz="1600"/>
            </a:br>
            <a:r>
              <a:rPr lang="en-US" sz="1600"/>
              <a:t>Peak population 8,130.</a:t>
            </a:r>
            <a:endParaRPr lang="en-US" sz="1600" b="1"/>
          </a:p>
          <a:p>
            <a:pPr>
              <a:lnSpc>
                <a:spcPct val="80000"/>
              </a:lnSpc>
            </a:pPr>
            <a:r>
              <a:rPr lang="en-US" sz="1600" b="1"/>
              <a:t>Tule Lake, CA</a:t>
            </a:r>
            <a:r>
              <a:rPr lang="en-US" sz="1600"/>
              <a:t/>
            </a:r>
            <a:br>
              <a:rPr lang="en-US" sz="1600"/>
            </a:br>
            <a:r>
              <a:rPr lang="en-US" sz="1600"/>
              <a:t>Opened May 27, 1942. Closed March 20, 1946.</a:t>
            </a:r>
            <a:br>
              <a:rPr lang="en-US" sz="1600"/>
            </a:br>
            <a:r>
              <a:rPr lang="en-US" sz="1600"/>
              <a:t>Peak population 18,789. </a:t>
            </a:r>
          </a:p>
          <a:p>
            <a:pPr>
              <a:lnSpc>
                <a:spcPct val="80000"/>
              </a:lnSpc>
            </a:pP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Japanese Internment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Families given 48 hour notice to evacuate homes and jobs</a:t>
            </a:r>
          </a:p>
          <a:p>
            <a:pPr>
              <a:lnSpc>
                <a:spcPct val="90000"/>
              </a:lnSpc>
            </a:pPr>
            <a:r>
              <a:rPr lang="en-US"/>
              <a:t>US Government confiscated $400 million of Japanese property</a:t>
            </a:r>
          </a:p>
          <a:p>
            <a:pPr>
              <a:lnSpc>
                <a:spcPct val="90000"/>
              </a:lnSpc>
            </a:pPr>
            <a:r>
              <a:rPr lang="en-US"/>
              <a:t>Condition of camps were horrible</a:t>
            </a:r>
          </a:p>
          <a:p>
            <a:pPr lvl="1">
              <a:lnSpc>
                <a:spcPct val="90000"/>
              </a:lnSpc>
            </a:pPr>
            <a:r>
              <a:rPr lang="en-US"/>
              <a:t>Surrounded by barbed wire and armed guards</a:t>
            </a:r>
          </a:p>
          <a:p>
            <a:pPr lvl="1">
              <a:lnSpc>
                <a:spcPct val="90000"/>
              </a:lnSpc>
            </a:pPr>
            <a:r>
              <a:rPr lang="en-US"/>
              <a:t>Overcrowded </a:t>
            </a:r>
          </a:p>
          <a:p>
            <a:pPr lvl="1">
              <a:lnSpc>
                <a:spcPct val="90000"/>
              </a:lnSpc>
            </a:pPr>
            <a:r>
              <a:rPr lang="en-US"/>
              <a:t>Riots led to deaths</a:t>
            </a:r>
          </a:p>
          <a:p>
            <a:pPr lvl="1">
              <a:lnSpc>
                <a:spcPct val="90000"/>
              </a:lnSpc>
            </a:pPr>
            <a:r>
              <a:rPr lang="en-US"/>
              <a:t>Poor medical attention led to deaths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Civil Liberties Act of 1988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19600" cy="4525963"/>
          </a:xfrm>
        </p:spPr>
        <p:txBody>
          <a:bodyPr/>
          <a:lstStyle/>
          <a:p>
            <a:r>
              <a:rPr lang="en-US"/>
              <a:t>A formal apology by the U.S. government signed by President Clinton</a:t>
            </a:r>
          </a:p>
          <a:p>
            <a:r>
              <a:rPr lang="en-US"/>
              <a:t>Payment of $20,000 in reparations to victims of internment</a:t>
            </a:r>
          </a:p>
        </p:txBody>
      </p:sp>
      <p:pic>
        <p:nvPicPr>
          <p:cNvPr id="10245" name="Picture 5" descr="WhiteHouseLet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447800"/>
            <a:ext cx="3581400" cy="421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" name="Group 5"/>
          <p:cNvGrpSpPr>
            <a:grpSpLocks noUngrp="1" noChangeAspect="1"/>
          </p:cNvGrpSpPr>
          <p:nvPr/>
        </p:nvGrpSpPr>
        <p:grpSpPr bwMode="auto">
          <a:xfrm>
            <a:off x="628650" y="790575"/>
            <a:ext cx="7886700" cy="5276850"/>
            <a:chOff x="396" y="498"/>
            <a:chExt cx="4968" cy="3324"/>
          </a:xfrm>
        </p:grpSpPr>
        <p:sp>
          <p:nvSpPr>
            <p:cNvPr id="4099" name="AutoShape 3" descr="wealthy japanese family"/>
            <p:cNvSpPr>
              <a:spLocks noChangeAspect="1" noChangeArrowheads="1"/>
            </p:cNvSpPr>
            <p:nvPr isPhoto="1"/>
          </p:nvSpPr>
          <p:spPr bwMode="auto">
            <a:xfrm>
              <a:off x="432" y="534"/>
              <a:ext cx="4896" cy="3252"/>
            </a:xfrm>
            <a:prstGeom prst="octagon">
              <a:avLst>
                <a:gd name="adj" fmla="val 0"/>
              </a:avLst>
            </a:prstGeom>
            <a:blipFill dpi="0" rotWithShape="1">
              <a:blip r:embed="rId2" cstate="print"/>
              <a:srcRect/>
              <a:stretch>
                <a:fillRect b="-11"/>
              </a:stretch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0" name="Freeform 4"/>
            <p:cNvSpPr>
              <a:spLocks noChangeAspect="1" noChangeArrowheads="1"/>
            </p:cNvSpPr>
            <p:nvPr/>
          </p:nvSpPr>
          <p:spPr bwMode="auto">
            <a:xfrm>
              <a:off x="396" y="498"/>
              <a:ext cx="4968" cy="3324"/>
            </a:xfrm>
            <a:custGeom>
              <a:avLst/>
              <a:gdLst/>
              <a:ahLst/>
              <a:cxnLst>
                <a:cxn ang="0">
                  <a:pos x="4674" y="0"/>
                </a:cxn>
                <a:cxn ang="0">
                  <a:pos x="4968" y="293"/>
                </a:cxn>
                <a:cxn ang="0">
                  <a:pos x="4968" y="3030"/>
                </a:cxn>
                <a:cxn ang="0">
                  <a:pos x="4674" y="3324"/>
                </a:cxn>
                <a:cxn ang="0">
                  <a:pos x="293" y="3324"/>
                </a:cxn>
                <a:cxn ang="0">
                  <a:pos x="0" y="3030"/>
                </a:cxn>
                <a:cxn ang="0">
                  <a:pos x="0" y="293"/>
                </a:cxn>
                <a:cxn ang="0">
                  <a:pos x="293" y="0"/>
                </a:cxn>
                <a:cxn ang="0">
                  <a:pos x="4968" y="0"/>
                </a:cxn>
                <a:cxn ang="0">
                  <a:pos x="4968" y="3324"/>
                </a:cxn>
                <a:cxn ang="0">
                  <a:pos x="0" y="3324"/>
                </a:cxn>
                <a:cxn ang="0">
                  <a:pos x="0" y="0"/>
                </a:cxn>
              </a:cxnLst>
              <a:rect l="0" t="0" r="r" b="b"/>
              <a:pathLst>
                <a:path w="4968" h="3324">
                  <a:moveTo>
                    <a:pt x="4674" y="0"/>
                  </a:moveTo>
                  <a:lnTo>
                    <a:pt x="4968" y="293"/>
                  </a:lnTo>
                  <a:lnTo>
                    <a:pt x="4968" y="3030"/>
                  </a:lnTo>
                  <a:lnTo>
                    <a:pt x="4674" y="3324"/>
                  </a:lnTo>
                  <a:lnTo>
                    <a:pt x="293" y="3324"/>
                  </a:lnTo>
                  <a:lnTo>
                    <a:pt x="0" y="3030"/>
                  </a:lnTo>
                  <a:lnTo>
                    <a:pt x="0" y="293"/>
                  </a:lnTo>
                  <a:lnTo>
                    <a:pt x="293" y="0"/>
                  </a:lnTo>
                  <a:lnTo>
                    <a:pt x="4968" y="0"/>
                  </a:lnTo>
                  <a:lnTo>
                    <a:pt x="4968" y="3324"/>
                  </a:lnTo>
                  <a:lnTo>
                    <a:pt x="0" y="3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85800" y="6172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Japanese family preparing to travel to an internment camp.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489825" cy="620713"/>
          </a:xfrm>
        </p:spPr>
        <p:txBody>
          <a:bodyPr/>
          <a:lstStyle/>
          <a:p>
            <a:r>
              <a:rPr lang="en-US" sz="3400"/>
              <a:t>Curious Non-War War Measures</a:t>
            </a:r>
            <a:br>
              <a:rPr lang="en-US" sz="3400"/>
            </a:br>
            <a:r>
              <a:rPr lang="en-US" sz="3400" b="1" u="sng"/>
              <a:t>Preparation for War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03950"/>
            <a:ext cx="8153400" cy="4572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800" dirty="0"/>
          </a:p>
          <a:p>
            <a:pPr>
              <a:lnSpc>
                <a:spcPct val="110000"/>
              </a:lnSpc>
            </a:pPr>
            <a:r>
              <a:rPr lang="en-US" sz="2800" dirty="0"/>
              <a:t>Selective Service Act (Sep 1940)</a:t>
            </a:r>
          </a:p>
          <a:p>
            <a:pPr lvl="2">
              <a:lnSpc>
                <a:spcPct val="110000"/>
              </a:lnSpc>
            </a:pPr>
            <a:r>
              <a:rPr lang="en-US" sz="2000" dirty="0"/>
              <a:t>A peacetime draft? – wasn’t it peacetime still?</a:t>
            </a:r>
          </a:p>
          <a:p>
            <a:pPr lvl="2">
              <a:lnSpc>
                <a:spcPct val="110000"/>
              </a:lnSpc>
            </a:pPr>
            <a:r>
              <a:rPr lang="en-US" sz="2000" dirty="0"/>
              <a:t>Why did the US need this if it was isolated and neutral</a:t>
            </a:r>
            <a:r>
              <a:rPr lang="en-US" sz="2000" dirty="0" smtClean="0"/>
              <a:t>?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First Draft since WW1- 2</a:t>
            </a:r>
            <a:r>
              <a:rPr lang="en-US" baseline="30000" dirty="0" smtClean="0"/>
              <a:t>nd</a:t>
            </a:r>
            <a:r>
              <a:rPr lang="en-US" dirty="0" smtClean="0"/>
              <a:t> draft in US history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First “peacetime” draft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Battle of Britain- US Supports British- tactically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Heightened concern of Japan-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Roosevelt elected- promise to keep US out of war</a:t>
            </a:r>
            <a:endParaRPr lang="en-US" dirty="0" smtClean="0"/>
          </a:p>
          <a:p>
            <a:pPr>
              <a:lnSpc>
                <a:spcPct val="11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1944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763000" cy="4525963"/>
          </a:xfrm>
        </p:spPr>
        <p:txBody>
          <a:bodyPr/>
          <a:lstStyle/>
          <a:p>
            <a:r>
              <a:rPr lang="en-US" dirty="0" smtClean="0"/>
              <a:t>Victory moves forward- handwriting is there</a:t>
            </a:r>
          </a:p>
          <a:p>
            <a:pPr lvl="2"/>
            <a:r>
              <a:rPr lang="en-US" dirty="0" smtClean="0"/>
              <a:t>Stalin presses GB and US for allied invasion- D-Day 6/6</a:t>
            </a:r>
          </a:p>
          <a:p>
            <a:pPr lvl="2"/>
            <a:r>
              <a:rPr lang="en-US" dirty="0" smtClean="0"/>
              <a:t>France, Belgium liberated</a:t>
            </a:r>
          </a:p>
          <a:p>
            <a:pPr lvl="2"/>
            <a:r>
              <a:rPr lang="en-US" dirty="0" smtClean="0"/>
              <a:t>Final Offensive of German’s pushed back- Battle of the Bulge</a:t>
            </a:r>
          </a:p>
          <a:p>
            <a:pPr lvl="2"/>
            <a:r>
              <a:rPr lang="en-US" dirty="0" smtClean="0"/>
              <a:t>Island hopping in Pacific</a:t>
            </a:r>
          </a:p>
          <a:p>
            <a:r>
              <a:rPr lang="en-US" dirty="0" smtClean="0"/>
              <a:t>A New World Order- POST WAR</a:t>
            </a:r>
          </a:p>
          <a:p>
            <a:pPr lvl="1"/>
            <a:r>
              <a:rPr lang="en-US" dirty="0" smtClean="0"/>
              <a:t>Bretton-Woods- a new World Order</a:t>
            </a:r>
          </a:p>
          <a:p>
            <a:pPr lvl="1"/>
            <a:r>
              <a:rPr lang="en-US" dirty="0" smtClean="0"/>
              <a:t>UN –Dumbarton Oaks</a:t>
            </a:r>
          </a:p>
          <a:p>
            <a:r>
              <a:rPr lang="en-US" dirty="0" smtClean="0"/>
              <a:t>Roosevelt elected 4</a:t>
            </a:r>
            <a:r>
              <a:rPr lang="en-US" baseline="30000" dirty="0" smtClean="0"/>
              <a:t>th</a:t>
            </a:r>
            <a:r>
              <a:rPr lang="en-US" dirty="0" smtClean="0"/>
              <a:t> term! Chooses a new VP- Harry S. Truman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543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8534400" cy="64008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Elephant" pitchFamily="18" charset="0"/>
              </a:rPr>
              <a:t>D – Day in Europe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Georgia" pitchFamily="18" charset="0"/>
              </a:rPr>
              <a:t>Sword, Juno, Gold, Omaha and Utah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172200" cy="609600"/>
          </a:xfrm>
        </p:spPr>
        <p:txBody>
          <a:bodyPr/>
          <a:lstStyle/>
          <a:p>
            <a:r>
              <a:rPr lang="en-US" sz="4000">
                <a:latin typeface="Elephant" pitchFamily="18" charset="0"/>
              </a:rPr>
              <a:t>Allies Invade France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362200"/>
            <a:ext cx="3657600" cy="2514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b="1">
                <a:latin typeface="Georgia" pitchFamily="18" charset="0"/>
              </a:rPr>
              <a:t>2 million British, American, Canadian troops</a:t>
            </a:r>
          </a:p>
          <a:p>
            <a:pPr>
              <a:lnSpc>
                <a:spcPct val="80000"/>
              </a:lnSpc>
            </a:pPr>
            <a:r>
              <a:rPr lang="en-US" sz="1800" b="1">
                <a:latin typeface="Georgia" pitchFamily="18" charset="0"/>
              </a:rPr>
              <a:t>Phantom army to confuse (Hitler was misdirected)</a:t>
            </a:r>
          </a:p>
          <a:p>
            <a:pPr>
              <a:lnSpc>
                <a:spcPct val="80000"/>
              </a:lnSpc>
            </a:pPr>
            <a:r>
              <a:rPr lang="en-US" sz="1800" b="1">
                <a:latin typeface="Georgia" pitchFamily="18" charset="0"/>
              </a:rPr>
              <a:t>5,300 ships</a:t>
            </a:r>
          </a:p>
          <a:p>
            <a:pPr>
              <a:lnSpc>
                <a:spcPct val="80000"/>
              </a:lnSpc>
            </a:pPr>
            <a:r>
              <a:rPr lang="en-US" sz="1800" b="1">
                <a:latin typeface="Georgia" pitchFamily="18" charset="0"/>
              </a:rPr>
              <a:t>13,000 airborne troops</a:t>
            </a:r>
          </a:p>
          <a:p>
            <a:pPr>
              <a:lnSpc>
                <a:spcPct val="80000"/>
              </a:lnSpc>
            </a:pPr>
            <a:r>
              <a:rPr lang="en-US" sz="1800" b="1">
                <a:latin typeface="Georgia" pitchFamily="18" charset="0"/>
              </a:rPr>
              <a:t>Opens the door to Europe</a:t>
            </a:r>
          </a:p>
          <a:p>
            <a:pPr>
              <a:lnSpc>
                <a:spcPct val="80000"/>
              </a:lnSpc>
            </a:pPr>
            <a:r>
              <a:rPr lang="en-US" sz="1800" b="1">
                <a:latin typeface="Georgia" pitchFamily="18" charset="0"/>
              </a:rPr>
              <a:t>3 months – Allies in Paris</a:t>
            </a:r>
          </a:p>
        </p:txBody>
      </p:sp>
      <p:pic>
        <p:nvPicPr>
          <p:cNvPr id="11268" name="Picture 4" descr="dday - boat view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t="15257"/>
          <a:stretch>
            <a:fillRect/>
          </a:stretch>
        </p:blipFill>
        <p:spPr>
          <a:xfrm>
            <a:off x="6089650" y="0"/>
            <a:ext cx="3054350" cy="2116138"/>
          </a:xfrm>
          <a:noFill/>
          <a:ln/>
        </p:spPr>
      </p:pic>
      <p:pic>
        <p:nvPicPr>
          <p:cNvPr id="11269" name="Picture 5" descr="D-Day_paratrooper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57800" y="4022725"/>
            <a:ext cx="3676650" cy="2835275"/>
          </a:xfrm>
          <a:noFill/>
          <a:ln/>
        </p:spPr>
      </p:pic>
      <p:pic>
        <p:nvPicPr>
          <p:cNvPr id="11270" name="Picture 6" descr="planes of normand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38675"/>
            <a:ext cx="4267200" cy="2219325"/>
          </a:xfrm>
          <a:prstGeom prst="rect">
            <a:avLst/>
          </a:prstGeom>
          <a:noFill/>
        </p:spPr>
      </p:pic>
      <p:pic>
        <p:nvPicPr>
          <p:cNvPr id="11271" name="Picture 7" descr="map_dda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1905000"/>
            <a:ext cx="3276600" cy="2457450"/>
          </a:xfrm>
          <a:prstGeom prst="rect">
            <a:avLst/>
          </a:prstGeom>
          <a:noFill/>
        </p:spPr>
      </p:pic>
      <p:pic>
        <p:nvPicPr>
          <p:cNvPr id="11272" name="Picture 8" descr="capa_dday"/>
          <p:cNvPicPr>
            <a:picLocks noChangeAspect="1" noChangeArrowheads="1"/>
          </p:cNvPicPr>
          <p:nvPr/>
        </p:nvPicPr>
        <p:blipFill>
          <a:blip r:embed="rId6" cstate="print"/>
          <a:srcRect t="25876"/>
          <a:stretch>
            <a:fillRect/>
          </a:stretch>
        </p:blipFill>
        <p:spPr bwMode="auto">
          <a:xfrm>
            <a:off x="0" y="609600"/>
            <a:ext cx="3581400" cy="174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r>
              <a:rPr lang="en-US" sz="4000">
                <a:solidFill>
                  <a:schemeClr val="bg1"/>
                </a:solidFill>
                <a:latin typeface="Elephant" pitchFamily="18" charset="0"/>
              </a:rPr>
              <a:t>Normandy Landing: June 6, 1944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bg1"/>
                </a:solidFill>
                <a:latin typeface="Elephant" pitchFamily="18" charset="0"/>
              </a:rPr>
              <a:t>Allies Race Across France and Belgium into Germany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  <a:latin typeface="Georgia" pitchFamily="18" charset="0"/>
              </a:rPr>
              <a:t>Generals Omar Bradley and George Patton</a:t>
            </a:r>
          </a:p>
          <a:p>
            <a:r>
              <a:rPr lang="en-US">
                <a:solidFill>
                  <a:srgbClr val="FFFF00"/>
                </a:solidFill>
                <a:latin typeface="Georgia" pitchFamily="18" charset="0"/>
              </a:rPr>
              <a:t>Battle of the Bulge</a:t>
            </a:r>
          </a:p>
        </p:txBody>
      </p:sp>
      <p:pic>
        <p:nvPicPr>
          <p:cNvPr id="25604" name="Picture 4" descr="bulge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32150"/>
            <a:ext cx="4343400" cy="335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mgmap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04800"/>
            <a:ext cx="7848600" cy="6553200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1066800" y="1143000"/>
            <a:ext cx="8229600" cy="1143000"/>
          </a:xfrm>
        </p:spPr>
        <p:txBody>
          <a:bodyPr/>
          <a:lstStyle/>
          <a:p>
            <a:r>
              <a:rPr lang="en-US">
                <a:latin typeface="Elephant" pitchFamily="18" charset="0"/>
              </a:rPr>
              <a:t>Battle of the Bulge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nnefrankguide.net/en-US/content/El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729" y="3538522"/>
            <a:ext cx="4253605" cy="325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097" y="1066800"/>
            <a:ext cx="8242103" cy="3308193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First Concentration Camps liberated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US internment camps close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Yalta Conference- Big Three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Was FDR too sick?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US deep into Germany- Russians enter from West- meet at Elbe River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FDR Dies- HST assumes Presidency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V-E Day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Potsdam Conference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Seeds of a new War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2978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2-Auschwitz"/>
          <p:cNvPicPr>
            <a:picLocks noChangeAspect="1" noChangeArrowheads="1"/>
          </p:cNvPicPr>
          <p:nvPr/>
        </p:nvPicPr>
        <p:blipFill>
          <a:blip r:embed="rId2" cstate="print">
            <a:lum bright="48000"/>
          </a:blip>
          <a:srcRect/>
          <a:stretch>
            <a:fillRect/>
          </a:stretch>
        </p:blipFill>
        <p:spPr bwMode="auto">
          <a:xfrm>
            <a:off x="0" y="0"/>
            <a:ext cx="9144000" cy="7437438"/>
          </a:xfrm>
          <a:prstGeom prst="rect">
            <a:avLst/>
          </a:prstGeom>
          <a:noFill/>
        </p:spPr>
      </p:pic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Elephant" pitchFamily="18" charset="0"/>
              </a:rPr>
              <a:t>Holocaust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Georgia" pitchFamily="18" charset="0"/>
            </a:endParaRPr>
          </a:p>
        </p:txBody>
      </p:sp>
      <p:pic>
        <p:nvPicPr>
          <p:cNvPr id="32775" name="Picture 7" descr="auschwitz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71600"/>
            <a:ext cx="3581400" cy="2451100"/>
          </a:xfrm>
          <a:prstGeom prst="rect">
            <a:avLst/>
          </a:prstGeom>
          <a:noFill/>
        </p:spPr>
      </p:pic>
      <p:pic>
        <p:nvPicPr>
          <p:cNvPr id="32777" name="Picture 9" descr="auschwit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505200"/>
            <a:ext cx="3924300" cy="290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Hitle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lum bright="24000"/>
          </a:blip>
          <a:srcRect/>
          <a:stretch>
            <a:fillRect/>
          </a:stretch>
        </p:blipFill>
        <p:spPr>
          <a:xfrm>
            <a:off x="5040313" y="0"/>
            <a:ext cx="4103687" cy="4343400"/>
          </a:xfrm>
          <a:noFill/>
          <a:ln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6248400" cy="944562"/>
          </a:xfrm>
        </p:spPr>
        <p:txBody>
          <a:bodyPr/>
          <a:lstStyle/>
          <a:p>
            <a:pPr algn="l"/>
            <a:r>
              <a:rPr lang="en-US" sz="3600">
                <a:latin typeface="Elephant" pitchFamily="18" charset="0"/>
              </a:rPr>
              <a:t>German Reich Collapsed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43000"/>
            <a:ext cx="4495800" cy="5410200"/>
          </a:xfrm>
        </p:spPr>
        <p:txBody>
          <a:bodyPr/>
          <a:lstStyle/>
          <a:p>
            <a:r>
              <a:rPr lang="en-US" sz="2800">
                <a:latin typeface="Georgia" pitchFamily="18" charset="0"/>
              </a:rPr>
              <a:t>War on two fronts</a:t>
            </a:r>
          </a:p>
          <a:p>
            <a:r>
              <a:rPr lang="en-US" sz="2800">
                <a:latin typeface="Georgia" pitchFamily="18" charset="0"/>
              </a:rPr>
              <a:t>“we shall never capitulate – never.  We may be destroyed, but if we are, we shall drag a world with us – a world in flames.”</a:t>
            </a:r>
          </a:p>
          <a:p>
            <a:r>
              <a:rPr lang="en-US" sz="2800">
                <a:latin typeface="Georgia" pitchFamily="18" charset="0"/>
              </a:rPr>
              <a:t>Hitler killed himself (April)</a:t>
            </a:r>
          </a:p>
          <a:p>
            <a:r>
              <a:rPr lang="en-US" sz="2800">
                <a:latin typeface="Georgia" pitchFamily="18" charset="0"/>
              </a:rPr>
              <a:t>May – war is officially over</a:t>
            </a:r>
          </a:p>
          <a:p>
            <a:endParaRPr lang="en-US" sz="2800">
              <a:latin typeface="Georgia" pitchFamily="18" charset="0"/>
            </a:endParaRP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endParaRPr lang="en-US" sz="24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382000" cy="1143000"/>
          </a:xfrm>
        </p:spPr>
        <p:txBody>
          <a:bodyPr/>
          <a:lstStyle/>
          <a:p>
            <a:pPr algn="l"/>
            <a:r>
              <a:rPr lang="en-US" sz="4000" b="1">
                <a:solidFill>
                  <a:schemeClr val="folHlink"/>
                </a:solidFill>
                <a:latin typeface="Elephant" pitchFamily="18" charset="0"/>
              </a:rPr>
              <a:t>Planning the End At Yalta 1945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Mimke Habben reverse side of card"/>
          <p:cNvPicPr>
            <a:picLocks noChangeAspect="1" noChangeArrowheads="1"/>
          </p:cNvPicPr>
          <p:nvPr/>
        </p:nvPicPr>
        <p:blipFill>
          <a:blip r:embed="rId2" cstate="print">
            <a:lum bright="42000"/>
          </a:blip>
          <a:srcRect/>
          <a:stretch>
            <a:fillRect/>
          </a:stretch>
        </p:blipFill>
        <p:spPr bwMode="auto">
          <a:xfrm>
            <a:off x="0" y="0"/>
            <a:ext cx="9172575" cy="11506200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Elephant" pitchFamily="18" charset="0"/>
              </a:rPr>
              <a:t>Selective Service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0" name="Picture 8" descr="pacific-theater-19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72600" cy="6843713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Elephant" pitchFamily="18" charset="0"/>
              </a:rPr>
              <a:t>In the Pacific</a:t>
            </a:r>
            <a:br>
              <a:rPr lang="en-US" sz="4000" dirty="0" smtClean="0">
                <a:latin typeface="Elephant" pitchFamily="18" charset="0"/>
              </a:rPr>
            </a:br>
            <a:r>
              <a:rPr lang="en-US" sz="4000" dirty="0" smtClean="0">
                <a:latin typeface="Elephant" pitchFamily="18" charset="0"/>
              </a:rPr>
              <a:t>Final </a:t>
            </a:r>
            <a:r>
              <a:rPr lang="en-US" sz="4000" dirty="0">
                <a:latin typeface="Elephant" pitchFamily="18" charset="0"/>
              </a:rPr>
              <a:t>Horror Ended the Pacific War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Georgia" pitchFamily="18" charset="0"/>
              </a:rPr>
              <a:t>Atomic Bomb after a long island-hopping campaign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 descr="electrawwii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447800"/>
            <a:ext cx="4705350" cy="5219700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-304800" y="0"/>
            <a:ext cx="9982200" cy="1143000"/>
          </a:xfrm>
        </p:spPr>
        <p:txBody>
          <a:bodyPr/>
          <a:lstStyle/>
          <a:p>
            <a:r>
              <a:rPr lang="en-US" sz="4000">
                <a:latin typeface="Elephant" pitchFamily="18" charset="0"/>
              </a:rPr>
              <a:t>Final Horror Ended the Pacific War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>
                <a:latin typeface="Georgia" pitchFamily="18" charset="0"/>
              </a:rPr>
              <a:t>Atomic Bomb after a long island-hopping campaign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nagasaki-bomb-fat-man"/>
          <p:cNvPicPr>
            <a:picLocks noChangeAspect="1" noChangeArrowheads="1"/>
          </p:cNvPicPr>
          <p:nvPr/>
        </p:nvPicPr>
        <p:blipFill>
          <a:blip r:embed="rId2" cstate="print">
            <a:lum bright="48000"/>
          </a:blip>
          <a:srcRect/>
          <a:stretch>
            <a:fillRect/>
          </a:stretch>
        </p:blipFill>
        <p:spPr bwMode="auto">
          <a:xfrm>
            <a:off x="3314700" y="0"/>
            <a:ext cx="5829300" cy="6858000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Elephant" pitchFamily="18" charset="0"/>
              </a:rPr>
              <a:t>Final Horror Ended the Pacific War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Georgia" pitchFamily="18" charset="0"/>
              </a:rPr>
              <a:t>Atomic Bomb after a long island-hopping campaign</a:t>
            </a:r>
          </a:p>
        </p:txBody>
      </p:sp>
      <p:pic>
        <p:nvPicPr>
          <p:cNvPr id="13319" name="Picture 7" descr="image566864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962400"/>
            <a:ext cx="3524250" cy="2647950"/>
          </a:xfrm>
          <a:prstGeom prst="rect">
            <a:avLst/>
          </a:prstGeom>
          <a:noFill/>
        </p:spPr>
      </p:pic>
      <p:pic>
        <p:nvPicPr>
          <p:cNvPr id="13321" name="Picture 9" descr="Hiroshima_churc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3875" y="3657600"/>
            <a:ext cx="2270125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946" y="1295400"/>
            <a:ext cx="8229600" cy="4525963"/>
          </a:xfrm>
        </p:spPr>
        <p:txBody>
          <a:bodyPr/>
          <a:lstStyle/>
          <a:p>
            <a:r>
              <a:rPr lang="en-US" dirty="0" smtClean="0"/>
              <a:t>US Superpower- American Century</a:t>
            </a:r>
          </a:p>
          <a:p>
            <a:pPr lvl="1"/>
            <a:r>
              <a:rPr lang="en-US" dirty="0" smtClean="0"/>
              <a:t>Engaged and involved</a:t>
            </a:r>
          </a:p>
          <a:p>
            <a:pPr lvl="2"/>
            <a:r>
              <a:rPr lang="en-US" dirty="0" smtClean="0"/>
              <a:t>Leads Economic and Diplomatic Post War world</a:t>
            </a:r>
          </a:p>
          <a:p>
            <a:pPr lvl="2"/>
            <a:r>
              <a:rPr lang="en-US" dirty="0" smtClean="0"/>
              <a:t>Crimes against Humanity- Nuremberg and the Pacific</a:t>
            </a:r>
          </a:p>
          <a:p>
            <a:pPr lvl="2"/>
            <a:r>
              <a:rPr lang="en-US" dirty="0" smtClean="0"/>
              <a:t>Atomic Age- US monopoly on the bomb</a:t>
            </a:r>
          </a:p>
          <a:p>
            <a:pPr lvl="3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and only use of Atomic weapons on human population</a:t>
            </a:r>
          </a:p>
          <a:p>
            <a:pPr lvl="2"/>
            <a:r>
              <a:rPr lang="en-US" dirty="0" smtClean="0"/>
              <a:t>Schism w/USSR forms- beginning of Cold War</a:t>
            </a:r>
          </a:p>
          <a:p>
            <a:pPr lvl="2"/>
            <a:r>
              <a:rPr lang="en-US" dirty="0" smtClean="0"/>
              <a:t>Germany occupied</a:t>
            </a:r>
          </a:p>
          <a:p>
            <a:pPr lvl="2"/>
            <a:r>
              <a:rPr lang="en-US" dirty="0" smtClean="0"/>
              <a:t>Millions dead</a:t>
            </a:r>
          </a:p>
          <a:p>
            <a:pPr lvl="2"/>
            <a:r>
              <a:rPr lang="en-US" dirty="0" smtClean="0"/>
              <a:t>Genocide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50519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Potsdam- I know who’s Stalin but who are the other two!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cdn.history.com/sites/2/2013/11/potsdam-conference-H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24" y="1637731"/>
            <a:ext cx="8531225" cy="472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6465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</a:t>
            </a:r>
            <a:r>
              <a:rPr lang="en-US" dirty="0" err="1" smtClean="0"/>
              <a:t>Casualities</a:t>
            </a:r>
            <a:r>
              <a:rPr lang="en-US" dirty="0" smtClean="0"/>
              <a:t>-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2922459"/>
              </p:ext>
            </p:extLst>
          </p:nvPr>
        </p:nvGraphicFramePr>
        <p:xfrm>
          <a:off x="1447800" y="1600200"/>
          <a:ext cx="4937760" cy="3581718"/>
        </p:xfrm>
        <a:graphic>
          <a:graphicData uri="http://schemas.openxmlformats.org/drawingml/2006/table">
            <a:tbl>
              <a:tblPr/>
              <a:tblGrid>
                <a:gridCol w="1645920"/>
                <a:gridCol w="1645920"/>
                <a:gridCol w="1645920"/>
              </a:tblGrid>
              <a:tr h="0">
                <a:tc>
                  <a:txBody>
                    <a:bodyPr/>
                    <a:lstStyle/>
                    <a:p>
                      <a:pPr algn="l"/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1D1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Killed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1D1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Wounded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1D1D"/>
                    </a:solidFill>
                  </a:tcPr>
                </a:tc>
              </a:tr>
              <a:tr h="1051719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/>
                        </a:rPr>
                        <a:t>Army and Air Force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/>
                        </a:rPr>
                        <a:t>318,274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565,861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/>
                        </a:rPr>
                        <a:t>Navy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62,614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37,778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Marines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24,511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68,207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Coast Guard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1,917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Unknown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  <a:tr h="1051719"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TOTAL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407,316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/>
                        </a:rPr>
                        <a:t>671,278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1D1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3D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47800" y="1143000"/>
            <a:ext cx="4830762" cy="841554"/>
          </a:xfrm>
          <a:prstGeom prst="rect">
            <a:avLst/>
          </a:prstGeom>
          <a:solidFill>
            <a:srgbClr val="E8E3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696" tIns="71415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1D1D1D"/>
                </a:solidFill>
                <a:effectLst/>
                <a:latin typeface="Helvetica" panose="020B0604020202020204" pitchFamily="34" charset="0"/>
              </a:rPr>
              <a:t>US Military Casualties in WWII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b="1" dirty="0">
                <a:solidFill>
                  <a:srgbClr val="1D1D1D"/>
                </a:solidFill>
                <a:latin typeface="Helvetica" panose="020B0604020202020204" pitchFamily="34" charset="0"/>
              </a:rPr>
              <a:t>	</a:t>
            </a:r>
            <a:r>
              <a:rPr lang="en-US" altLang="en-US" sz="1200" b="1" dirty="0" smtClean="0">
                <a:solidFill>
                  <a:srgbClr val="1D1D1D"/>
                </a:solidFill>
                <a:latin typeface="Helvetica" panose="020B0604020202020204" pitchFamily="34" charset="0"/>
              </a:rPr>
              <a:t>	Killed		wounded</a:t>
            </a:r>
            <a:endParaRPr kumimoji="0" lang="en-US" altLang="en-US" sz="1200" b="1" i="0" u="none" strike="noStrike" cap="none" normalizeH="0" baseline="0" dirty="0" smtClean="0">
              <a:ln>
                <a:noFill/>
              </a:ln>
              <a:solidFill>
                <a:srgbClr val="1D1D1D"/>
              </a:solidFill>
              <a:effectLst/>
              <a:latin typeface="Helvetica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9454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084" y="-3412"/>
            <a:ext cx="8229600" cy="765412"/>
          </a:xfrm>
        </p:spPr>
        <p:txBody>
          <a:bodyPr/>
          <a:lstStyle/>
          <a:p>
            <a:r>
              <a:rPr lang="en-US" dirty="0" smtClean="0"/>
              <a:t>US at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405884" cy="4525963"/>
          </a:xfrm>
        </p:spPr>
        <p:txBody>
          <a:bodyPr/>
          <a:lstStyle/>
          <a:p>
            <a:r>
              <a:rPr lang="en-US" sz="2800" dirty="0" smtClean="0"/>
              <a:t>Greatest Generation?</a:t>
            </a:r>
          </a:p>
          <a:p>
            <a:r>
              <a:rPr lang="en-US" sz="2800" dirty="0" smtClean="0"/>
              <a:t>Demobilization- Millions of men return home</a:t>
            </a:r>
          </a:p>
          <a:p>
            <a:r>
              <a:rPr lang="en-US" sz="2800" dirty="0" smtClean="0"/>
              <a:t>Factories retooled for consumer goods</a:t>
            </a:r>
          </a:p>
          <a:p>
            <a:r>
              <a:rPr lang="en-US" sz="2800" dirty="0" smtClean="0"/>
              <a:t>1000s casualties- dead and wounded</a:t>
            </a:r>
          </a:p>
          <a:p>
            <a:r>
              <a:rPr lang="en-US" sz="2800" dirty="0" smtClean="0"/>
              <a:t>Draft continues-&gt; </a:t>
            </a:r>
          </a:p>
          <a:p>
            <a:r>
              <a:rPr lang="en-US" sz="2800" dirty="0" smtClean="0"/>
              <a:t>Women return to home-&gt;Baby Boom starts</a:t>
            </a:r>
          </a:p>
          <a:p>
            <a:r>
              <a:rPr lang="en-US" sz="2800" dirty="0" smtClean="0"/>
              <a:t>US confronted with its own racism </a:t>
            </a:r>
          </a:p>
          <a:p>
            <a:r>
              <a:rPr lang="en-US" sz="2800" dirty="0" smtClean="0"/>
              <a:t>Booming Economy</a:t>
            </a:r>
          </a:p>
          <a:p>
            <a:r>
              <a:rPr lang="en-US" sz="2800" dirty="0" smtClean="0"/>
              <a:t>GI Bill</a:t>
            </a:r>
          </a:p>
          <a:p>
            <a:r>
              <a:rPr lang="en-US" sz="2800" dirty="0" smtClean="0"/>
              <a:t>No more 3 or 4 term Presidents</a:t>
            </a:r>
          </a:p>
          <a:p>
            <a:pPr lvl="1"/>
            <a:r>
              <a:rPr lang="en-US" sz="2400" dirty="0" smtClean="0"/>
              <a:t>Sorry Ronnie and Barack </a:t>
            </a:r>
          </a:p>
          <a:p>
            <a:r>
              <a:rPr lang="en-US" sz="2800" dirty="0" smtClean="0"/>
              <a:t>Jets, Televisions and a New 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3792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irachreport.com/wp-content/uploads/2014/04/article-1391748-0C4DC71200000578-232_468x2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066" y="3962400"/>
            <a:ext cx="44577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487362"/>
          </a:xfrm>
        </p:spPr>
        <p:txBody>
          <a:bodyPr/>
          <a:lstStyle/>
          <a:p>
            <a:r>
              <a:rPr lang="en-US" dirty="0" smtClean="0"/>
              <a:t>1941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794" y="762000"/>
            <a:ext cx="8229600" cy="4525963"/>
          </a:xfrm>
        </p:spPr>
        <p:txBody>
          <a:bodyPr/>
          <a:lstStyle/>
          <a:p>
            <a:r>
              <a:rPr lang="en-US" dirty="0" smtClean="0"/>
              <a:t>Lindberg’s Isolationist Speech</a:t>
            </a:r>
          </a:p>
          <a:p>
            <a:r>
              <a:rPr lang="en-US" dirty="0" smtClean="0"/>
              <a:t>Another Lend-Lease- Atlantic Charter</a:t>
            </a:r>
          </a:p>
          <a:p>
            <a:r>
              <a:rPr lang="en-US" dirty="0" smtClean="0"/>
              <a:t>Baiting the Germans? – skirmishes at Sea</a:t>
            </a:r>
          </a:p>
          <a:p>
            <a:r>
              <a:rPr lang="en-US" dirty="0" smtClean="0"/>
              <a:t>Stirring the Japanese? –Embargo</a:t>
            </a:r>
          </a:p>
          <a:p>
            <a:r>
              <a:rPr lang="en-US" dirty="0" smtClean="0"/>
              <a:t>Churchill- Roosevelt </a:t>
            </a:r>
            <a:r>
              <a:rPr lang="en-US" dirty="0" err="1" smtClean="0"/>
              <a:t>Partnerhip</a:t>
            </a:r>
            <a:endParaRPr lang="en-US" dirty="0" smtClean="0"/>
          </a:p>
          <a:p>
            <a:r>
              <a:rPr lang="en-US" dirty="0" smtClean="0"/>
              <a:t>German’s Attack Soviets</a:t>
            </a:r>
          </a:p>
          <a:p>
            <a:r>
              <a:rPr lang="en-US" dirty="0" smtClean="0"/>
              <a:t>Axis Powers—all for one, one for all</a:t>
            </a:r>
          </a:p>
          <a:p>
            <a:r>
              <a:rPr lang="en-US" dirty="0" smtClean="0"/>
              <a:t>12/7- America at War</a:t>
            </a:r>
          </a:p>
          <a:p>
            <a:pPr lvl="1"/>
            <a:r>
              <a:rPr lang="en-US" dirty="0" smtClean="0"/>
              <a:t>First Foreign Attack on US Soil since War of 1812</a:t>
            </a:r>
          </a:p>
          <a:p>
            <a:pPr lvl="1"/>
            <a:r>
              <a:rPr lang="en-US" dirty="0" smtClean="0"/>
              <a:t>Not Just Pearl Harbor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976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295400"/>
            <a:ext cx="8153400" cy="4525963"/>
          </a:xfrm>
        </p:spPr>
        <p:txBody>
          <a:bodyPr/>
          <a:lstStyle/>
          <a:p>
            <a:r>
              <a:rPr lang="en-US" dirty="0" smtClean="0"/>
              <a:t>Total War- Domestic Agencies- War Production  Board, Wages Price Controls etc…</a:t>
            </a:r>
          </a:p>
          <a:p>
            <a:r>
              <a:rPr lang="en-US" dirty="0" smtClean="0"/>
              <a:t>Massive increase in military</a:t>
            </a:r>
            <a:endParaRPr lang="en-US" dirty="0" smtClean="0"/>
          </a:p>
          <a:p>
            <a:r>
              <a:rPr lang="en-US" dirty="0" smtClean="0"/>
              <a:t>First Troops land in Europe</a:t>
            </a:r>
          </a:p>
          <a:p>
            <a:pPr lvl="1"/>
            <a:r>
              <a:rPr lang="en-US" dirty="0" smtClean="0"/>
              <a:t>El Alamein- Fall 1942- US under British leadership</a:t>
            </a:r>
          </a:p>
          <a:p>
            <a:pPr lvl="2"/>
            <a:r>
              <a:rPr lang="en-US" dirty="0" smtClean="0"/>
              <a:t>Rommel loses</a:t>
            </a:r>
          </a:p>
          <a:p>
            <a:r>
              <a:rPr lang="en-US" dirty="0" smtClean="0"/>
              <a:t>Naval Battles in Pacific- </a:t>
            </a:r>
          </a:p>
          <a:p>
            <a:pPr lvl="1"/>
            <a:r>
              <a:rPr lang="en-US" dirty="0" smtClean="0"/>
              <a:t>Japan continues to take more territory</a:t>
            </a:r>
          </a:p>
          <a:p>
            <a:pPr lvl="1"/>
            <a:r>
              <a:rPr lang="en-US" dirty="0" smtClean="0"/>
              <a:t>Doolittle Raid!</a:t>
            </a:r>
          </a:p>
          <a:p>
            <a:pPr lvl="1"/>
            <a:r>
              <a:rPr lang="en-US" dirty="0" smtClean="0"/>
              <a:t>Battle of Midway- turns the tide</a:t>
            </a:r>
          </a:p>
          <a:p>
            <a:r>
              <a:rPr lang="en-US" dirty="0" smtClean="0"/>
              <a:t>Coordination w/Stalin, Churchill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0"/>
            <a:ext cx="5673725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657600" cy="2133600"/>
          </a:xfrm>
        </p:spPr>
        <p:txBody>
          <a:bodyPr/>
          <a:lstStyle/>
          <a:p>
            <a:pPr algn="l"/>
            <a:r>
              <a:rPr lang="de-DE"/>
              <a:t>Schick Plant, Stamford, CT (1942)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743200"/>
            <a:ext cx="3657600" cy="4114800"/>
          </a:xfrm>
        </p:spPr>
        <p:txBody>
          <a:bodyPr/>
          <a:lstStyle/>
          <a:p>
            <a:r>
              <a:rPr lang="en-US"/>
              <a:t>The girl on the left is making razors and the girl on the right is making machine parts for war material.....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image?id=11360&amp;rendTypeId=4"/>
          <p:cNvPicPr>
            <a:picLocks noChangeAspect="1" noChangeArrowheads="1"/>
          </p:cNvPicPr>
          <p:nvPr/>
        </p:nvPicPr>
        <p:blipFill>
          <a:blip r:embed="rId2" cstate="print">
            <a:lum bright="36000"/>
          </a:blip>
          <a:srcRect/>
          <a:stretch>
            <a:fillRect/>
          </a:stretch>
        </p:blipFill>
        <p:spPr bwMode="auto">
          <a:xfrm>
            <a:off x="-2514600" y="-250825"/>
            <a:ext cx="12725400" cy="7108825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Elephant" pitchFamily="18" charset="0"/>
              </a:rPr>
              <a:t>Coral Sea, Midway, Guadalcanal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NCWA_00023"/>
          <p:cNvPicPr>
            <a:picLocks noChangeAspect="1" noChangeArrowheads="1"/>
          </p:cNvPicPr>
          <p:nvPr/>
        </p:nvPicPr>
        <p:blipFill>
          <a:blip r:embed="rId2" cstate="print">
            <a:lum bright="42000" contrast="46000"/>
          </a:blip>
          <a:srcRect/>
          <a:stretch>
            <a:fillRect/>
          </a:stretch>
        </p:blipFill>
        <p:spPr bwMode="auto">
          <a:xfrm>
            <a:off x="-533400" y="-541338"/>
            <a:ext cx="10287000" cy="7399338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Elephant" pitchFamily="18" charset="0"/>
              </a:rPr>
              <a:t>El Alamein and Stalingrad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Executive Order 9066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Executive Order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Presidential order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Has the force of law without Congressional approval.</a:t>
            </a:r>
          </a:p>
          <a:p>
            <a:pPr>
              <a:lnSpc>
                <a:spcPct val="80000"/>
              </a:lnSpc>
            </a:pPr>
            <a:r>
              <a:rPr lang="en-US" sz="2800"/>
              <a:t>Led to the imprisonment of over 110,000 Japanese living in America</a:t>
            </a:r>
          </a:p>
          <a:p>
            <a:pPr>
              <a:lnSpc>
                <a:spcPct val="80000"/>
              </a:lnSpc>
            </a:pPr>
            <a:r>
              <a:rPr lang="en-US" sz="2800"/>
              <a:t>1/3 were born on Japan – Issei (ee-say)</a:t>
            </a:r>
          </a:p>
          <a:p>
            <a:pPr>
              <a:lnSpc>
                <a:spcPct val="80000"/>
              </a:lnSpc>
            </a:pPr>
            <a:r>
              <a:rPr lang="en-US" sz="2800"/>
              <a:t>2/3 were born in the US! – Nisei (nee-say)</a:t>
            </a:r>
          </a:p>
          <a:p>
            <a:pPr>
              <a:lnSpc>
                <a:spcPct val="80000"/>
              </a:lnSpc>
            </a:pPr>
            <a:r>
              <a:rPr lang="en-US" sz="2800"/>
              <a:t>50% were children and infants</a:t>
            </a:r>
          </a:p>
          <a:p>
            <a:pPr>
              <a:lnSpc>
                <a:spcPct val="80000"/>
              </a:lnSpc>
            </a:pPr>
            <a:r>
              <a:rPr lang="en-US" sz="2800"/>
              <a:t>FDR called them “concentration” camps</a:t>
            </a:r>
          </a:p>
          <a:p>
            <a:pPr>
              <a:lnSpc>
                <a:spcPct val="80000"/>
              </a:lnSpc>
            </a:pPr>
            <a:r>
              <a:rPr lang="en-US" sz="2800"/>
              <a:t>E.O. 9066 ironically never mentions the word Japanese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alance">
  <a:themeElements>
    <a:clrScheme name="Balance 2">
      <a:dk1>
        <a:srgbClr val="660000"/>
      </a:dk1>
      <a:lt1>
        <a:srgbClr val="FFFFFF"/>
      </a:lt1>
      <a:dk2>
        <a:srgbClr val="800000"/>
      </a:dk2>
      <a:lt2>
        <a:srgbClr val="FFFFCC"/>
      </a:lt2>
      <a:accent1>
        <a:srgbClr val="CC66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B8AA"/>
      </a:accent5>
      <a:accent6>
        <a:srgbClr val="AC6D56"/>
      </a:accent6>
      <a:hlink>
        <a:srgbClr val="FFFF99"/>
      </a:hlink>
      <a:folHlink>
        <a:srgbClr val="E5B325"/>
      </a:folHlink>
    </a:clrScheme>
    <a:fontScheme name="Balan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1031</Words>
  <Application>Microsoft Office PowerPoint</Application>
  <PresentationFormat>On-screen Show (4:3)</PresentationFormat>
  <Paragraphs>239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36</vt:i4>
      </vt:variant>
    </vt:vector>
  </HeadingPairs>
  <TitlesOfParts>
    <vt:vector size="48" baseType="lpstr">
      <vt:lpstr>Arial</vt:lpstr>
      <vt:lpstr>Calibri</vt:lpstr>
      <vt:lpstr>Elephant</vt:lpstr>
      <vt:lpstr>Georgia</vt:lpstr>
      <vt:lpstr>Helvetica</vt:lpstr>
      <vt:lpstr>Tahoma</vt:lpstr>
      <vt:lpstr>Wingdings</vt:lpstr>
      <vt:lpstr>Default Design</vt:lpstr>
      <vt:lpstr>1_Default Design</vt:lpstr>
      <vt:lpstr>2_Default Design</vt:lpstr>
      <vt:lpstr>3_Default Design</vt:lpstr>
      <vt:lpstr>Balance</vt:lpstr>
      <vt:lpstr>The War and it’s Legacy</vt:lpstr>
      <vt:lpstr>Curious Non-War War Measures Preparation for War</vt:lpstr>
      <vt:lpstr>Selective Service</vt:lpstr>
      <vt:lpstr>1941</vt:lpstr>
      <vt:lpstr>1942</vt:lpstr>
      <vt:lpstr>Schick Plant, Stamford, CT (1942)</vt:lpstr>
      <vt:lpstr>Coral Sea, Midway, Guadalcanal</vt:lpstr>
      <vt:lpstr>El Alamein and Stalingrad</vt:lpstr>
      <vt:lpstr>Executive Order 9066</vt:lpstr>
      <vt:lpstr>1943</vt:lpstr>
      <vt:lpstr>Tehran, Iran</vt:lpstr>
      <vt:lpstr>Allied Cooperation</vt:lpstr>
      <vt:lpstr>Fascist Rule Crumbled in Italy</vt:lpstr>
      <vt:lpstr>PowerPoint Presentation</vt:lpstr>
      <vt:lpstr>Race- Segregation</vt:lpstr>
      <vt:lpstr>Internment Camps</vt:lpstr>
      <vt:lpstr>Japanese Internment</vt:lpstr>
      <vt:lpstr>Civil Liberties Act of 1988</vt:lpstr>
      <vt:lpstr>PowerPoint Presentation</vt:lpstr>
      <vt:lpstr>1944</vt:lpstr>
      <vt:lpstr>D – Day in Europe</vt:lpstr>
      <vt:lpstr>Allies Invade France</vt:lpstr>
      <vt:lpstr>Normandy Landing: June 6, 1944</vt:lpstr>
      <vt:lpstr>Allies Race Across France and Belgium into Germany</vt:lpstr>
      <vt:lpstr>Battle of the Bulge</vt:lpstr>
      <vt:lpstr>1945</vt:lpstr>
      <vt:lpstr>Holocaust</vt:lpstr>
      <vt:lpstr>German Reich Collapsed</vt:lpstr>
      <vt:lpstr>Planning the End At Yalta 1945</vt:lpstr>
      <vt:lpstr>In the Pacific Final Horror Ended the Pacific War</vt:lpstr>
      <vt:lpstr>Final Horror Ended the Pacific War</vt:lpstr>
      <vt:lpstr>Final Horror Ended the Pacific War</vt:lpstr>
      <vt:lpstr>LEGACY</vt:lpstr>
      <vt:lpstr>Potsdam- I know who’s Stalin but who are the other two!</vt:lpstr>
      <vt:lpstr>US Casualities- </vt:lpstr>
      <vt:lpstr>US at Home</vt:lpstr>
    </vt:vector>
  </TitlesOfParts>
  <Company>Darien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Response to Increasing Threat of WWII</dc:title>
  <dc:creator>Darien Public Schools</dc:creator>
  <cp:lastModifiedBy>Balazs, Stephen</cp:lastModifiedBy>
  <cp:revision>34</cp:revision>
  <cp:lastPrinted>2017-05-16T13:13:55Z</cp:lastPrinted>
  <dcterms:created xsi:type="dcterms:W3CDTF">2008-04-08T16:09:17Z</dcterms:created>
  <dcterms:modified xsi:type="dcterms:W3CDTF">2017-05-16T14:09:16Z</dcterms:modified>
</cp:coreProperties>
</file>